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jpg&amp;ehk=5fHO2b0sdn41R9xadtiBNQ&amp;r=0&amp;pid=OfficeInsert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67" r:id="rId9"/>
    <p:sldId id="268" r:id="rId10"/>
    <p:sldId id="269" r:id="rId11"/>
    <p:sldId id="266" r:id="rId12"/>
    <p:sldId id="27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188" autoAdjust="0"/>
  </p:normalViewPr>
  <p:slideViewPr>
    <p:cSldViewPr snapToGrid="0">
      <p:cViewPr varScale="1">
        <p:scale>
          <a:sx n="50" d="100"/>
          <a:sy n="50" d="100"/>
        </p:scale>
        <p:origin x="15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B57E-DE7E-46BE-9921-22345190168E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8793C-33EF-4EEC-BE76-D29C104D8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6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793C-33EF-4EEC-BE76-D29C104D86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5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8793C-33EF-4EEC-BE76-D29C104D86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8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793C-33EF-4EEC-BE76-D29C104D86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13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793C-33EF-4EEC-BE76-D29C104D86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00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8793C-33EF-4EEC-BE76-D29C104D862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50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8793C-33EF-4EEC-BE76-D29C104D86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6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8793C-33EF-4EEC-BE76-D29C104D86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3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8793C-33EF-4EEC-BE76-D29C104D86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591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8793C-33EF-4EEC-BE76-D29C104D86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3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8793C-33EF-4EEC-BE76-D29C104D86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2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3A06-232D-4598-941F-F4295CF5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45E67-C4B8-42B5-84F5-344284076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003DC-6452-4D5F-B6CF-529FC83B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57316-169F-4736-A9A4-399DF17F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95B8E-C60D-4698-848A-38F16A81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8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C67C-B4D2-41B1-B794-6829A7ED6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7A908-BED0-4B1D-BA93-4C2E010F3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566B8-904E-40B1-86D8-ADBF48A4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84FA2-8C8C-4071-9277-A333D5B4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B1205-D1A4-48FC-AEE1-66C7CC08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8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AC5C3-2069-44DD-886D-26BB87C35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C734E-A691-4C0A-85B9-9CAFE4732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6C270-7C3F-450A-AE3E-F138D027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FF54-81CF-4DC9-B415-C138DD08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D3B37-F5A7-47AF-9BD0-A80B57D3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5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28D2-159A-4233-838A-5F93E31B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93CD-F56B-48B9-96EC-C68AD0372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83B64-884F-4137-9036-A1D24AEF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3F102-98FE-4FB1-B08A-E023700C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15102-0D5F-4EE2-BA27-044F3CA6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C225-75C9-44D9-911A-ED653B714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0D215-AC26-49C3-A57A-6AE94216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0E168-F4BB-44CE-8965-364A41AC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F9066-65FB-4B9F-8777-C7FBC2BB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5B4D6-F6C4-4FC4-86E7-320F675A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4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75A5-1E12-4025-B26C-7C0CE40F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119E-6AAF-44D1-AD86-0BDD20D00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C5BBD-68A7-426B-A961-517C9A304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572E8-D51B-4C91-B8CD-3CC8559F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E058A-3731-478B-949B-FED4C99C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B6D7F-C8D9-4B17-A2E3-6C346115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7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B5E9-571A-40DF-96DD-5BB490D7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AD369-5997-4767-A1FE-AC1AD8DEC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D2A6A-50AC-4E84-AFF5-4C6B59849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EFDEA-7BDF-4A4A-912B-A060C42CB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C8C87C-3E7B-4A4E-90DF-2F0D3149E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39F6C-4ABF-47C6-B688-B8B144E1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2472A-C768-4690-A81F-8A629901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0415A1-B1AB-412C-82A5-99F1DEF9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8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B818-3356-49B4-95E5-525A6B87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96643-08DA-44F6-B6D7-438C5F81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EA926-C349-481F-89EC-4D75839F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684BC-7DBC-4560-AB08-83B88E1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00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0F7A8-625D-43DC-A37E-77CE0C6F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47277-871D-4B0F-A43E-13D51F45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24EE3-1992-436E-A5CF-39A3A5EE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0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7990-7531-4810-9E71-ED1B4E11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9268-573C-48D3-BB10-589EC1DF8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ED15A-C5CE-4953-A398-9D4445809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93DEC-0954-48D9-BF47-5C6A31FE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8A8D0-7DD6-4895-9D41-6BEE418B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887CF-927D-4711-ADB1-10CF1468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9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CF2B-7B2A-43FA-BB0A-6EE7A61A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93B87-7B8A-4BFB-9F6E-86FE1A19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EB636-FE8A-4AA9-93A7-3C6B40B68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24500-1013-48F5-84BD-AB885DBF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BCC30-8661-4253-8598-75D3FF60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82A51-B3E5-48F7-BFFE-2637A267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7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83D30-9521-47AC-A3AD-CA25F34D8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62644-1DA8-4B02-A4AB-DD5550B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C5B28-B8C5-404C-8EC6-95A48E745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7E457-58BE-4047-BFAA-B82D623CD0AA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82BE8-DC03-4E0C-9630-5C0F8DC49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10318-7BF2-43FD-AF8C-83B8E8E16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8C1D-80A7-47DE-8CDC-D54AADC1F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4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arlylearninghq.org.uk/the-tiger-who-came-to-tea-stick-puppets-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topia.org/article/50-writing-prompts-all-grade-levels-todd-finle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Search.aspx?q=online%20rhyming%20gam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dss.glasgow.sch.uk/PlainText/PlainText.aspx?SectionId=707f6794-63e4-4cd8-b207-5c789ae48c4c&amp;fbclid=IwAR0YHglaOXgL4Qy5TAziRbV6jxu92yUqU5xaP_w3iEoH67z4zLA2jkzJ0s4" TargetMode="External"/><Relationship Id="rId4" Type="http://schemas.openxmlformats.org/officeDocument/2006/relationships/hyperlink" Target="http://www.doorwayonline.org.uk/literacy/letterformat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-smiling-pony.deviantart.com/art/Question-marks-cutie-mark-26194610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buzz.org/ormiston/school-uniform/boys-girls-pe-shoes-unisex-children-school-gym-sports-trainers-pumps-plimsolls-colour-style-black-sl-18012-p/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5fHO2b0sdn41R9xadtiBNQ&amp;r=0&amp;pid=OfficeInsert"/><Relationship Id="rId7" Type="http://schemas.openxmlformats.org/officeDocument/2006/relationships/hyperlink" Target="http://flickr.com/photos/rubbermaid/552952669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myownwritersnook.blogspot.com/2011/11/love-and-apples-will-there-ever-b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rtleyceprimaryschool.co.uk/blog/our-school-da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24769866680684626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Search.aspx?q=online%20rhyming%20gam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ss.glasgow.sch.uk/PlainText/PlainText.aspx?SectionId=707f6794-63e4-4cd8-b207-5c789ae48c4c&amp;fbclid=IwAR0YHglaOXgL4Qy5TAziRbV6jxu92yUqU5xaP_w3iEoH67z4zLA2jkzJ0s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mogaathome.blogspot.com/2008/02/new-game-about-alphabet.html" TargetMode="External"/><Relationship Id="rId5" Type="http://schemas.openxmlformats.org/officeDocument/2006/relationships/image" Target="../media/image7.gif"/><Relationship Id="rId4" Type="http://schemas.openxmlformats.org/officeDocument/2006/relationships/hyperlink" Target="http://www.doorwayonline.org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co.uk/pin/3956835172327419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cpl.net/category/tags/lego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eg"/><Relationship Id="rId12" Type="http://schemas.openxmlformats.org/officeDocument/2006/relationships/hyperlink" Target="https://theconversation.com/do-kids-who-grow-kale-eat-kale-6472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clipart.org/detail/170121/padlock_open-by-asrafil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0.png"/><Relationship Id="rId10" Type="http://schemas.openxmlformats.org/officeDocument/2006/relationships/hyperlink" Target="http://www.lfgss.com/thread91544-6.html/" TargetMode="External"/><Relationship Id="rId4" Type="http://schemas.openxmlformats.org/officeDocument/2006/relationships/hyperlink" Target="http://momfactually.com/7-fun-facts-play-doh-national-play-doh-day/" TargetMode="Externa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2519-95E7-44EB-A099-B1EBFF53F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 Rounded MT Bold" panose="020F0704030504030204" pitchFamily="34" charset="0"/>
              </a:rPr>
              <a:t>Supporting Your Child’s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2B4DA-034D-44FD-BC2B-C25C86530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21</a:t>
            </a:r>
            <a:r>
              <a:rPr lang="en-GB" baseline="30000" dirty="0">
                <a:latin typeface="Arial Rounded MT Bold" panose="020F0704030504030204" pitchFamily="34" charset="0"/>
              </a:rPr>
              <a:t>st</a:t>
            </a:r>
            <a:r>
              <a:rPr lang="en-GB" dirty="0">
                <a:latin typeface="Arial Rounded MT Bold" panose="020F0704030504030204" pitchFamily="34" charset="0"/>
              </a:rPr>
              <a:t> August 2019</a:t>
            </a:r>
          </a:p>
        </p:txBody>
      </p:sp>
    </p:spTree>
    <p:extLst>
      <p:ext uri="{BB962C8B-B14F-4D97-AF65-F5344CB8AC3E}">
        <p14:creationId xmlns:p14="http://schemas.microsoft.com/office/powerpoint/2010/main" val="363768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74B44B0B-2EAF-4C2B-8C17-444673604911}"/>
              </a:ext>
            </a:extLst>
          </p:cNvPr>
          <p:cNvSpPr txBox="1">
            <a:spLocks/>
          </p:cNvSpPr>
          <p:nvPr/>
        </p:nvSpPr>
        <p:spPr>
          <a:xfrm>
            <a:off x="838200" y="1604963"/>
            <a:ext cx="10515600" cy="132556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46B6D01-A3E6-49F1-B9A2-545A9DCA7659}"/>
              </a:ext>
            </a:extLst>
          </p:cNvPr>
          <p:cNvSpPr txBox="1">
            <a:spLocks/>
          </p:cNvSpPr>
          <p:nvPr/>
        </p:nvSpPr>
        <p:spPr>
          <a:xfrm>
            <a:off x="666750" y="249238"/>
            <a:ext cx="10515600" cy="10469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Hear-Say-Play-Write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85884-BF47-4C81-9CA4-DB0F236A01D5}"/>
              </a:ext>
            </a:extLst>
          </p:cNvPr>
          <p:cNvSpPr txBox="1">
            <a:spLocks/>
          </p:cNvSpPr>
          <p:nvPr/>
        </p:nvSpPr>
        <p:spPr>
          <a:xfrm>
            <a:off x="723900" y="1123950"/>
            <a:ext cx="10515600" cy="548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GB" sz="2200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4C4F9F-2350-4ADF-A6F1-FD6505E41FFA}"/>
              </a:ext>
            </a:extLst>
          </p:cNvPr>
          <p:cNvSpPr txBox="1">
            <a:spLocks/>
          </p:cNvSpPr>
          <p:nvPr/>
        </p:nvSpPr>
        <p:spPr>
          <a:xfrm>
            <a:off x="666750" y="1296194"/>
            <a:ext cx="10515600" cy="539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Arial Rounded MT Bold" panose="020F0704030504030204" pitchFamily="34" charset="0"/>
              </a:rPr>
              <a:t>HEAR – Listen to a story to provide a context for learning (e.g. The Tiger Who Came to Tea).</a:t>
            </a:r>
          </a:p>
          <a:p>
            <a:pPr marL="0" indent="0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Arial Rounded MT Bold" panose="020F0704030504030204" pitchFamily="34" charset="0"/>
              </a:rPr>
              <a:t>SAY – Discussion of the story, questioning of events/characters, likes/dislikes. </a:t>
            </a:r>
          </a:p>
          <a:p>
            <a:pPr marL="0" indent="0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Arial Rounded MT Bold" panose="020F0704030504030204" pitchFamily="34" charset="0"/>
              </a:rPr>
              <a:t>PLAY – Play with the story through puppets, masks, songs/rhymes, dances. </a:t>
            </a:r>
          </a:p>
          <a:p>
            <a:pPr marL="0" indent="0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Arial Rounded MT Bold" panose="020F0704030504030204" pitchFamily="34" charset="0"/>
              </a:rPr>
              <a:t>WRITE – Whole class shared writing experience (e.g. jumbled up sentence on board/missing words). Children will be provided opportunity for guided/independent writing based on the story (e.g. Create own tea party invitation, create own character to invite to tea). </a:t>
            </a: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14257EDD-549C-4B2E-98FC-9DA967811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29775" y="150740"/>
            <a:ext cx="2085975" cy="14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7268F2F-E546-4AB3-89E9-E2BFF588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343"/>
            <a:ext cx="10515600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Writing Progression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27EB31-8C18-4299-ACC1-ABDD20368C1E}"/>
              </a:ext>
            </a:extLst>
          </p:cNvPr>
          <p:cNvSpPr txBox="1">
            <a:spLocks/>
          </p:cNvSpPr>
          <p:nvPr/>
        </p:nvSpPr>
        <p:spPr>
          <a:xfrm>
            <a:off x="838200" y="1562695"/>
            <a:ext cx="10515600" cy="503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Ensure pencil is held correctly and letters are formed correctly!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Mark-making using different materials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Name practise – in lowercase letters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Begins with drawing increasingly more detailed pictures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Over-writing -&gt; Under-writing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Labelling --&gt; word bank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 Copying from a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Sentence building/missing words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Independent writing</a:t>
            </a:r>
          </a:p>
        </p:txBody>
      </p:sp>
      <p:pic>
        <p:nvPicPr>
          <p:cNvPr id="3" name="Picture 2" descr="A picture containing writing implement, stationary, pencil, indoor&#10;&#10;Description automatically generated">
            <a:extLst>
              <a:ext uri="{FF2B5EF4-FFF2-40B4-BE49-F238E27FC236}">
                <a16:creationId xmlns:a16="http://schemas.microsoft.com/office/drawing/2014/main" id="{966A7B9B-091F-4A5F-BB33-224133046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9000" y="4080670"/>
            <a:ext cx="4552950" cy="25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7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27EB31-8C18-4299-ACC1-ABDD20368C1E}"/>
              </a:ext>
            </a:extLst>
          </p:cNvPr>
          <p:cNvSpPr txBox="1">
            <a:spLocks/>
          </p:cNvSpPr>
          <p:nvPr/>
        </p:nvSpPr>
        <p:spPr>
          <a:xfrm>
            <a:off x="666750" y="1296194"/>
            <a:ext cx="105156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46B6D01-A3E6-49F1-B9A2-545A9DCA7659}"/>
              </a:ext>
            </a:extLst>
          </p:cNvPr>
          <p:cNvSpPr txBox="1">
            <a:spLocks/>
          </p:cNvSpPr>
          <p:nvPr/>
        </p:nvSpPr>
        <p:spPr>
          <a:xfrm>
            <a:off x="666750" y="89893"/>
            <a:ext cx="10515600" cy="10469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Useful Resources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85884-BF47-4C81-9CA4-DB0F236A01D5}"/>
              </a:ext>
            </a:extLst>
          </p:cNvPr>
          <p:cNvSpPr txBox="1">
            <a:spLocks/>
          </p:cNvSpPr>
          <p:nvPr/>
        </p:nvSpPr>
        <p:spPr>
          <a:xfrm>
            <a:off x="723900" y="1123950"/>
            <a:ext cx="10515600" cy="548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D5FA44-0B54-496F-B6BB-38115F7B4CF7}"/>
              </a:ext>
            </a:extLst>
          </p:cNvPr>
          <p:cNvSpPr txBox="1">
            <a:spLocks/>
          </p:cNvSpPr>
          <p:nvPr/>
        </p:nvSpPr>
        <p:spPr>
          <a:xfrm>
            <a:off x="838200" y="1562695"/>
            <a:ext cx="10515600" cy="503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4C7C97-3E21-4C3D-8357-7F4192E54BF0}"/>
              </a:ext>
            </a:extLst>
          </p:cNvPr>
          <p:cNvSpPr txBox="1">
            <a:spLocks/>
          </p:cNvSpPr>
          <p:nvPr/>
        </p:nvSpPr>
        <p:spPr>
          <a:xfrm>
            <a:off x="990600" y="1123950"/>
            <a:ext cx="11334750" cy="5644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 Rounded MT Bold" panose="020F0704030504030204" pitchFamily="34" charset="0"/>
              </a:rPr>
              <a:t>Washing line rhyme game - </a:t>
            </a:r>
            <a:r>
              <a:rPr lang="en-GB" dirty="0">
                <a:hlinkClick r:id="rId3"/>
              </a:rPr>
              <a:t>https://www.topmarks.co.uk/Search.aspx?q=online%20rhyming%20games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Letter formation - </a:t>
            </a:r>
            <a:r>
              <a:rPr lang="en-GB" dirty="0">
                <a:hlinkClick r:id="rId4"/>
              </a:rPr>
              <a:t>http://www.doorwayonline.org.uk/literacy/letterformation/</a:t>
            </a:r>
            <a:endParaRPr lang="en-GB" dirty="0"/>
          </a:p>
          <a:p>
            <a:pPr marL="0" indent="0">
              <a:buNone/>
            </a:pPr>
            <a:r>
              <a:rPr lang="en-GB" sz="2000" dirty="0">
                <a:latin typeface="Arial Rounded MT Bold" panose="020F0704030504030204" pitchFamily="34" charset="0"/>
              </a:rPr>
              <a:t>   This website also has great sounds, blends and speller games under the Literacy tab! </a:t>
            </a:r>
          </a:p>
          <a:p>
            <a:pPr marL="0" indent="0">
              <a:buNone/>
            </a:pPr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Phoneme Pronunciation -</a:t>
            </a:r>
            <a:r>
              <a:rPr lang="en-GB" sz="3300" dirty="0">
                <a:latin typeface="Arial Rounded MT Bold" panose="020F0704030504030204" pitchFamily="34" charset="0"/>
              </a:rPr>
              <a:t> </a:t>
            </a:r>
            <a:r>
              <a:rPr lang="en-GB" sz="2000" dirty="0">
                <a:latin typeface="Arial Rounded MT Bold" panose="020F0704030504030204" pitchFamily="34" charset="0"/>
                <a:hlinkClick r:id="rId5"/>
              </a:rPr>
              <a:t>http://www.gdss.glasgow.sch.uk/PlainText/PlainText.aspx?SectionId=707f6794-63e4-4cd8-b207-5c789ae48c4c&amp;fbclid=IwAR0YHglaOXgL4Qy5TAziRbV6jxu92yUqU5xaP_w3iEoH67z4zLA2jkzJ0s4</a:t>
            </a:r>
            <a:endParaRPr lang="en-GB" sz="2000" dirty="0">
              <a:latin typeface="Arial Rounded MT Bold" panose="020F0704030504030204" pitchFamily="34" charset="0"/>
            </a:endParaRP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YouTube –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 Rounded MT Bold" panose="020F0704030504030204" pitchFamily="34" charset="0"/>
              </a:rPr>
              <a:t>Geraldine the Giraffe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err="1">
                <a:latin typeface="Arial Rounded MT Bold" panose="020F0704030504030204" pitchFamily="34" charset="0"/>
              </a:rPr>
              <a:t>Alphablocks</a:t>
            </a:r>
            <a:r>
              <a:rPr lang="en-GB" sz="2400" dirty="0">
                <a:latin typeface="Arial Rounded MT Bold" panose="020F07040305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 Rounded MT Bold" panose="020F0704030504030204" pitchFamily="34" charset="0"/>
              </a:rPr>
              <a:t>Jack Hartmann (rhyme and syllable songs)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 Rounded MT Bold" panose="020F0704030504030204" pitchFamily="34" charset="0"/>
              </a:rPr>
              <a:t>Tricky Words Song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13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00B39-394A-4162-A242-D06F712D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25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7200" b="1" dirty="0">
                <a:latin typeface="Arial Rounded MT Bold" panose="020F0704030504030204" pitchFamily="34" charset="0"/>
              </a:rPr>
              <a:t>Thank you! </a:t>
            </a:r>
          </a:p>
          <a:p>
            <a:pPr marL="0" indent="0" algn="ctr">
              <a:buNone/>
            </a:pPr>
            <a:endParaRPr lang="en-GB" sz="7200" b="1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GB" sz="7200" b="1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400" b="1" dirty="0">
                <a:latin typeface="Arial Rounded MT Bold" panose="020F0704030504030204" pitchFamily="34" charset="0"/>
              </a:rPr>
              <a:t>Any questions?</a:t>
            </a:r>
          </a:p>
          <a:p>
            <a:pPr marL="0" indent="0" algn="ctr">
              <a:buNone/>
            </a:pP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855F5-7BDB-43E5-A593-D6A46C701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98413" y="4138938"/>
            <a:ext cx="1651262" cy="163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5BDFA6-A292-4CFE-84C7-3F22F3B106FF}"/>
              </a:ext>
            </a:extLst>
          </p:cNvPr>
          <p:cNvSpPr txBox="1"/>
          <p:nvPr/>
        </p:nvSpPr>
        <p:spPr>
          <a:xfrm>
            <a:off x="8398413" y="5950930"/>
            <a:ext cx="165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the-smiling-pony.deviantart.com/art/Question-marks-cutie-mark-261946101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170FD-8B4E-4CCE-962C-F53AC63D132E}"/>
              </a:ext>
            </a:extLst>
          </p:cNvPr>
          <p:cNvSpPr/>
          <p:nvPr/>
        </p:nvSpPr>
        <p:spPr>
          <a:xfrm>
            <a:off x="8115152" y="5950930"/>
            <a:ext cx="254815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98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2712-3F64-441F-9D98-519FD258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Rounded MT Bold" panose="020F0704030504030204" pitchFamily="34" charset="0"/>
              </a:rPr>
              <a:t>Gym Kits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36493-B70E-457A-BF12-E1853AEB8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Shorts, t-shirt and soft indoor shoes; label </a:t>
            </a:r>
            <a:r>
              <a:rPr lang="en-GB" b="1" u="sng" dirty="0">
                <a:latin typeface="Arial Rounded MT Bold" panose="020F0704030504030204" pitchFamily="34" charset="0"/>
              </a:rPr>
              <a:t>all</a:t>
            </a:r>
            <a:r>
              <a:rPr lang="en-GB" u="sng" dirty="0">
                <a:latin typeface="Arial Rounded MT Bold" panose="020F0704030504030204" pitchFamily="34" charset="0"/>
              </a:rPr>
              <a:t> </a:t>
            </a:r>
            <a:r>
              <a:rPr lang="en-GB" dirty="0">
                <a:latin typeface="Arial Rounded MT Bold" panose="020F0704030504030204" pitchFamily="34" charset="0"/>
              </a:rPr>
              <a:t>kit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No jewellery/accessories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No football colours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Kept in school; sent home termly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Encourage independence </a:t>
            </a:r>
          </a:p>
        </p:txBody>
      </p:sp>
      <p:pic>
        <p:nvPicPr>
          <p:cNvPr id="1026" name="Picture 2" descr="http://www.logoxpres-schoolwear.co.uk/App/vShop/data/images/thumb/Gym%20Kit.jpg">
            <a:extLst>
              <a:ext uri="{FF2B5EF4-FFF2-40B4-BE49-F238E27FC236}">
                <a16:creationId xmlns:a16="http://schemas.microsoft.com/office/drawing/2014/main" id="{9EB42B5C-34D8-43D9-8862-87E66A4B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76" y="2611994"/>
            <a:ext cx="3986724" cy="38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rown and black shoes&#10;&#10;Description automatically generated">
            <a:extLst>
              <a:ext uri="{FF2B5EF4-FFF2-40B4-BE49-F238E27FC236}">
                <a16:creationId xmlns:a16="http://schemas.microsoft.com/office/drawing/2014/main" id="{6E175D9F-4A6E-4ED1-BA1B-EE2CDEBB9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19675" y="4705350"/>
            <a:ext cx="2152650" cy="2152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8E76EC-3FC0-41B1-8410-83643C034FC5}"/>
              </a:ext>
            </a:extLst>
          </p:cNvPr>
          <p:cNvSpPr/>
          <p:nvPr/>
        </p:nvSpPr>
        <p:spPr>
          <a:xfrm>
            <a:off x="4667250" y="6176963"/>
            <a:ext cx="2699826" cy="68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9E294C-7578-484B-AB29-24E90AB2FD59}"/>
              </a:ext>
            </a:extLst>
          </p:cNvPr>
          <p:cNvSpPr/>
          <p:nvPr/>
        </p:nvSpPr>
        <p:spPr>
          <a:xfrm>
            <a:off x="6324600" y="4364831"/>
            <a:ext cx="1042475" cy="890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5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B7BC-6F8F-4BC8-8FCF-E1C343AB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Rounded MT Bold" panose="020F0704030504030204" pitchFamily="34" charset="0"/>
              </a:rPr>
              <a:t>Lunch/Snacks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A9D9E-73A6-4FCF-9BF2-67F8A5C18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Encouraged to bring a healthy fruit snack for playtime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1 or 2 small snacks only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Water bottles; plain water only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Lunch &amp; snack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No snacks containing nuts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/>
          </a:p>
          <a:p>
            <a:pPr marL="0" indent="0">
              <a:buNone/>
            </a:pPr>
            <a:r>
              <a:rPr lang="en-GB" sz="3600" b="1" dirty="0"/>
              <a:t>Toileting </a:t>
            </a:r>
            <a:r>
              <a:rPr lang="en-GB" sz="3600" dirty="0"/>
              <a:t>– please let us know if your child has a medical condition and needs the toilet regularly.</a:t>
            </a:r>
            <a:endParaRPr lang="en-GB" sz="3600" b="1" dirty="0"/>
          </a:p>
        </p:txBody>
      </p:sp>
      <p:pic>
        <p:nvPicPr>
          <p:cNvPr id="5" name="Picture 4" descr="A red apple sitting on a table&#10;&#10;Description generated with high confidence">
            <a:extLst>
              <a:ext uri="{FF2B5EF4-FFF2-40B4-BE49-F238E27FC236}">
                <a16:creationId xmlns:a16="http://schemas.microsoft.com/office/drawing/2014/main" id="{34097CB3-1FB9-4A60-A98B-41CCD0FED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32404" y="3032402"/>
            <a:ext cx="2548267" cy="1908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8BA626-B10D-4E38-9B45-555990038A0B}"/>
              </a:ext>
            </a:extLst>
          </p:cNvPr>
          <p:cNvSpPr txBox="1"/>
          <p:nvPr/>
        </p:nvSpPr>
        <p:spPr>
          <a:xfrm>
            <a:off x="9809866" y="6488668"/>
            <a:ext cx="238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myownwritersnook.blogspot.com/2011/11/love-and-apples-will-there-ever-b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863F31-9482-48CC-A645-68A0606E96D8}"/>
              </a:ext>
            </a:extLst>
          </p:cNvPr>
          <p:cNvSpPr/>
          <p:nvPr/>
        </p:nvSpPr>
        <p:spPr>
          <a:xfrm>
            <a:off x="9355019" y="6425457"/>
            <a:ext cx="254815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221EFC-F29A-4E32-9313-286C697AD4B2}"/>
              </a:ext>
            </a:extLst>
          </p:cNvPr>
          <p:cNvSpPr/>
          <p:nvPr/>
        </p:nvSpPr>
        <p:spPr>
          <a:xfrm>
            <a:off x="8931079" y="6311900"/>
            <a:ext cx="254815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 up of a bottle&#10;&#10;Description automatically generated">
            <a:extLst>
              <a:ext uri="{FF2B5EF4-FFF2-40B4-BE49-F238E27FC236}">
                <a16:creationId xmlns:a16="http://schemas.microsoft.com/office/drawing/2014/main" id="{7F827159-5F5F-4508-A628-05F6C76E7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56358" y="2438400"/>
            <a:ext cx="2749592" cy="22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7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14965-583C-4171-8B9C-0A48D5B39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Please call office to inform of pick-up changes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Please wait behind the white line*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Informal conversations; please wait until all children are dismissed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To enter the building you must walk round to the main entrance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C04E72-4E43-4B80-9C8A-44A17718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Home-time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1DDAEDB-5FFB-4D31-A01D-F8B8B4CBC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58050" y="4229100"/>
            <a:ext cx="3810000" cy="23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9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C743BB-1EC9-445C-AE54-6AB5C814F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18774" y="347567"/>
            <a:ext cx="8563526" cy="64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7268F2F-E546-4AB3-89E9-E2BFF588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65125"/>
            <a:ext cx="10515600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Literacy – Phonological Awareness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27EB31-8C18-4299-ACC1-ABDD20368C1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5033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Ability to recognise and work with sounds.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Important beginner concepts;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 - Rhyme (e.g. sun, bun, fun)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 - Syllabification (e.g. com-put-</a:t>
            </a:r>
            <a:r>
              <a:rPr lang="en-GB" dirty="0" err="1">
                <a:latin typeface="Arial Rounded MT Bold" panose="020F0704030504030204" pitchFamily="34" charset="0"/>
              </a:rPr>
              <a:t>er</a:t>
            </a:r>
            <a:r>
              <a:rPr lang="en-GB" dirty="0">
                <a:latin typeface="Arial Rounded MT Bold" panose="020F0704030504030204" pitchFamily="34" charset="0"/>
              </a:rPr>
              <a:t>, flow-</a:t>
            </a:r>
            <a:r>
              <a:rPr lang="en-GB" dirty="0" err="1">
                <a:latin typeface="Arial Rounded MT Bold" panose="020F0704030504030204" pitchFamily="34" charset="0"/>
              </a:rPr>
              <a:t>er</a:t>
            </a:r>
            <a:r>
              <a:rPr lang="en-GB" dirty="0">
                <a:latin typeface="Arial Rounded MT Bold" panose="020F0704030504030204" pitchFamily="34" charset="0"/>
              </a:rPr>
              <a:t>)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 - Alliteration (e.g. Peppa Pig, Mickey Mouse)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 - Sound positioning (where do you hear a in c</a:t>
            </a:r>
            <a:r>
              <a:rPr lang="en-GB" u="sng" dirty="0">
                <a:latin typeface="Arial Rounded MT Bold" panose="020F0704030504030204" pitchFamily="34" charset="0"/>
              </a:rPr>
              <a:t>a</a:t>
            </a:r>
            <a:r>
              <a:rPr lang="en-GB" dirty="0">
                <a:latin typeface="Arial Rounded MT Bold" panose="020F0704030504030204" pitchFamily="34" charset="0"/>
              </a:rPr>
              <a:t>t)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- Words in sentences (e.g. count how many words make up the sentence. Can they identify single words?)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https://www.topmarks.co.uk/Search.aspx?q=online%20rhyming%20games</a:t>
            </a:r>
            <a:endParaRPr lang="en-GB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9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7268F2F-E546-4AB3-89E9-E2BFF588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65125"/>
            <a:ext cx="10515600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Literacy – Phonemes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27EB31-8C18-4299-ACC1-ABDD20368C1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503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B36AC1-2BF4-4B25-97AE-119962DE8517}"/>
              </a:ext>
            </a:extLst>
          </p:cNvPr>
          <p:cNvSpPr txBox="1">
            <a:spLocks/>
          </p:cNvSpPr>
          <p:nvPr/>
        </p:nvSpPr>
        <p:spPr>
          <a:xfrm>
            <a:off x="666750" y="1666876"/>
            <a:ext cx="10515600" cy="503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It is important your child can identify letter sounds as well as names (e.g. Aa, Bb, Cc…) </a:t>
            </a:r>
            <a:r>
              <a:rPr lang="en-GB" dirty="0">
                <a:hlinkClick r:id="rId3"/>
              </a:rPr>
              <a:t>Single Sounds Video</a:t>
            </a:r>
            <a:endParaRPr lang="en-GB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This begins with SATPIN (taught prior to October break) – begin to </a:t>
            </a:r>
            <a:r>
              <a:rPr lang="en-GB" u="sng" dirty="0">
                <a:latin typeface="Arial Rounded MT Bold" panose="020F0704030504030204" pitchFamily="34" charset="0"/>
              </a:rPr>
              <a:t>blend</a:t>
            </a:r>
            <a:r>
              <a:rPr lang="en-GB" dirty="0">
                <a:latin typeface="Arial Rounded MT Bold" panose="020F0704030504030204" pitchFamily="34" charset="0"/>
              </a:rPr>
              <a:t> at the earliest opportunity!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          c   a   t                  s  u   n         f    </a:t>
            </a:r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   </a:t>
            </a:r>
            <a:r>
              <a:rPr lang="en-GB" dirty="0" err="1">
                <a:latin typeface="Arial Rounded MT Bold" panose="020F0704030504030204" pitchFamily="34" charset="0"/>
              </a:rPr>
              <a:t>sh</a:t>
            </a:r>
            <a:r>
              <a:rPr lang="en-GB" dirty="0">
                <a:latin typeface="Arial Rounded MT Bold" panose="020F0704030504030204" pitchFamily="34" charset="0"/>
              </a:rPr>
              <a:t>          c   a    k    e 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000" dirty="0">
              <a:hlinkClick r:id="rId4"/>
            </a:endParaRPr>
          </a:p>
          <a:p>
            <a:pPr marL="0" indent="0">
              <a:buNone/>
            </a:pPr>
            <a:endParaRPr lang="en-GB" sz="1000" dirty="0">
              <a:hlinkClick r:id="rId4"/>
            </a:endParaRPr>
          </a:p>
          <a:p>
            <a:pPr marL="0" indent="0">
              <a:buNone/>
            </a:pPr>
            <a:r>
              <a:rPr lang="en-GB" sz="1400" dirty="0">
                <a:hlinkClick r:id="rId4"/>
              </a:rPr>
              <a:t> http://www.doorwayonline.org.uk/</a:t>
            </a:r>
            <a:endParaRPr lang="en-GB" sz="14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As the year progresses children are taught digraphs (e.g. </a:t>
            </a:r>
            <a:r>
              <a:rPr lang="en-GB" dirty="0" err="1">
                <a:latin typeface="Arial Rounded MT Bold" panose="020F0704030504030204" pitchFamily="34" charset="0"/>
              </a:rPr>
              <a:t>sh</a:t>
            </a:r>
            <a:r>
              <a:rPr lang="en-GB" dirty="0">
                <a:latin typeface="Arial Rounded MT Bold" panose="020F0704030504030204" pitchFamily="34" charset="0"/>
              </a:rPr>
              <a:t>, </a:t>
            </a:r>
            <a:r>
              <a:rPr lang="en-GB" dirty="0" err="1">
                <a:latin typeface="Arial Rounded MT Bold" panose="020F0704030504030204" pitchFamily="34" charset="0"/>
              </a:rPr>
              <a:t>ch</a:t>
            </a:r>
            <a:r>
              <a:rPr lang="en-GB" dirty="0">
                <a:latin typeface="Arial Rounded MT Bold" panose="020F0704030504030204" pitchFamily="34" charset="0"/>
              </a:rPr>
              <a:t>, </a:t>
            </a:r>
            <a:r>
              <a:rPr lang="en-GB" dirty="0" err="1">
                <a:latin typeface="Arial Rounded MT Bold" panose="020F0704030504030204" pitchFamily="34" charset="0"/>
              </a:rPr>
              <a:t>th</a:t>
            </a:r>
            <a:r>
              <a:rPr lang="en-GB" dirty="0">
                <a:latin typeface="Arial Rounded MT Bold" panose="020F0704030504030204" pitchFamily="34" charset="0"/>
              </a:rPr>
              <a:t>), trigraphs (e.g. </a:t>
            </a:r>
            <a:r>
              <a:rPr lang="en-GB" dirty="0" err="1">
                <a:latin typeface="Arial Rounded MT Bold" panose="020F0704030504030204" pitchFamily="34" charset="0"/>
              </a:rPr>
              <a:t>igh</a:t>
            </a:r>
            <a:r>
              <a:rPr lang="en-GB" dirty="0">
                <a:latin typeface="Arial Rounded MT Bold" panose="020F0704030504030204" pitchFamily="34" charset="0"/>
              </a:rPr>
              <a:t>), and ‘magic’ e (e.g. </a:t>
            </a:r>
            <a:r>
              <a:rPr lang="en-GB" dirty="0" err="1">
                <a:latin typeface="Arial Rounded MT Bold" panose="020F0704030504030204" pitchFamily="34" charset="0"/>
              </a:rPr>
              <a:t>a_e</a:t>
            </a:r>
            <a:r>
              <a:rPr lang="en-GB" dirty="0">
                <a:latin typeface="Arial Rounded MT Bold" panose="020F0704030504030204" pitchFamily="34" charset="0"/>
              </a:rPr>
              <a:t>)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1EE4AD-ABEF-468D-8977-4D63D786B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43584" y="57150"/>
            <a:ext cx="1762616" cy="170973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17C79C-2BD0-4AE1-85A9-2C8139F5FEE8}"/>
              </a:ext>
            </a:extLst>
          </p:cNvPr>
          <p:cNvSpPr/>
          <p:nvPr/>
        </p:nvSpPr>
        <p:spPr>
          <a:xfrm>
            <a:off x="1619250" y="4207669"/>
            <a:ext cx="2667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95C853-4F75-4D0C-8C39-EB7146A2BE83}"/>
              </a:ext>
            </a:extLst>
          </p:cNvPr>
          <p:cNvSpPr/>
          <p:nvPr/>
        </p:nvSpPr>
        <p:spPr>
          <a:xfrm>
            <a:off x="2057400" y="4183857"/>
            <a:ext cx="2667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204FD3-4E55-40F2-8BF3-7E6196F7D11B}"/>
              </a:ext>
            </a:extLst>
          </p:cNvPr>
          <p:cNvSpPr/>
          <p:nvPr/>
        </p:nvSpPr>
        <p:spPr>
          <a:xfrm>
            <a:off x="2533650" y="4183857"/>
            <a:ext cx="2667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0F3407-1D57-4655-B24A-3F41D977C9F8}"/>
              </a:ext>
            </a:extLst>
          </p:cNvPr>
          <p:cNvCxnSpPr>
            <a:cxnSpLocks/>
          </p:cNvCxnSpPr>
          <p:nvPr/>
        </p:nvCxnSpPr>
        <p:spPr>
          <a:xfrm>
            <a:off x="1619250" y="4572000"/>
            <a:ext cx="1181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001C471-1DDF-44B5-B104-BEEF486D38AA}"/>
              </a:ext>
            </a:extLst>
          </p:cNvPr>
          <p:cNvSpPr/>
          <p:nvPr/>
        </p:nvSpPr>
        <p:spPr>
          <a:xfrm>
            <a:off x="4210050" y="4207669"/>
            <a:ext cx="2667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230BF4-6823-484C-BDBB-78AF5EC557F8}"/>
              </a:ext>
            </a:extLst>
          </p:cNvPr>
          <p:cNvSpPr/>
          <p:nvPr/>
        </p:nvSpPr>
        <p:spPr>
          <a:xfrm>
            <a:off x="4686300" y="4191000"/>
            <a:ext cx="2667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B3E0BA-BD40-4B6B-9149-ED13E23CA2DB}"/>
              </a:ext>
            </a:extLst>
          </p:cNvPr>
          <p:cNvSpPr/>
          <p:nvPr/>
        </p:nvSpPr>
        <p:spPr>
          <a:xfrm>
            <a:off x="5124450" y="4191000"/>
            <a:ext cx="2667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01C8A5-4ADB-4882-A880-34D761D27D94}"/>
              </a:ext>
            </a:extLst>
          </p:cNvPr>
          <p:cNvCxnSpPr>
            <a:cxnSpLocks/>
          </p:cNvCxnSpPr>
          <p:nvPr/>
        </p:nvCxnSpPr>
        <p:spPr>
          <a:xfrm>
            <a:off x="4267200" y="4572000"/>
            <a:ext cx="1181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1D16951-93FC-4049-B766-FE8380963E63}"/>
              </a:ext>
            </a:extLst>
          </p:cNvPr>
          <p:cNvSpPr/>
          <p:nvPr/>
        </p:nvSpPr>
        <p:spPr>
          <a:xfrm>
            <a:off x="6096000" y="4169569"/>
            <a:ext cx="2667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98967D-E198-4EBE-AD6E-9E1C5E0E9D3D}"/>
              </a:ext>
            </a:extLst>
          </p:cNvPr>
          <p:cNvSpPr/>
          <p:nvPr/>
        </p:nvSpPr>
        <p:spPr>
          <a:xfrm>
            <a:off x="6619875" y="4169569"/>
            <a:ext cx="2667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4F7D86-7A95-44E3-A85E-E8FDF195A5C6}"/>
              </a:ext>
            </a:extLst>
          </p:cNvPr>
          <p:cNvCxnSpPr/>
          <p:nvPr/>
        </p:nvCxnSpPr>
        <p:spPr>
          <a:xfrm>
            <a:off x="7124700" y="4321969"/>
            <a:ext cx="38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2F79AB2-F82A-4DB3-AD39-7F2EC3D94B91}"/>
              </a:ext>
            </a:extLst>
          </p:cNvPr>
          <p:cNvSpPr/>
          <p:nvPr/>
        </p:nvSpPr>
        <p:spPr>
          <a:xfrm>
            <a:off x="8324850" y="4207669"/>
            <a:ext cx="2667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B7FB7F-3FAB-42B6-B17A-55B2529D166B}"/>
              </a:ext>
            </a:extLst>
          </p:cNvPr>
          <p:cNvSpPr/>
          <p:nvPr/>
        </p:nvSpPr>
        <p:spPr>
          <a:xfrm>
            <a:off x="9391650" y="4226719"/>
            <a:ext cx="2667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E9A10CDB-E85F-47DB-8395-C093C012BB9B}"/>
              </a:ext>
            </a:extLst>
          </p:cNvPr>
          <p:cNvSpPr/>
          <p:nvPr/>
        </p:nvSpPr>
        <p:spPr>
          <a:xfrm rot="10800000">
            <a:off x="8877300" y="4207669"/>
            <a:ext cx="1200150" cy="476250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93021EA-BDBA-4F93-83FE-3B5DFB6A54C0}"/>
              </a:ext>
            </a:extLst>
          </p:cNvPr>
          <p:cNvCxnSpPr>
            <a:cxnSpLocks/>
          </p:cNvCxnSpPr>
          <p:nvPr/>
        </p:nvCxnSpPr>
        <p:spPr>
          <a:xfrm>
            <a:off x="6096000" y="4572000"/>
            <a:ext cx="14097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0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7268F2F-E546-4AB3-89E9-E2BFF588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66688"/>
            <a:ext cx="10515600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Sight Vocabulary &amp; Reading Books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27EB31-8C18-4299-ACC1-ABDD20368C1E}"/>
              </a:ext>
            </a:extLst>
          </p:cNvPr>
          <p:cNvSpPr txBox="1">
            <a:spLocks/>
          </p:cNvSpPr>
          <p:nvPr/>
        </p:nvSpPr>
        <p:spPr>
          <a:xfrm>
            <a:off x="666750" y="1296194"/>
            <a:ext cx="10515600" cy="539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Arial Rounded MT Bold" panose="020F0704030504030204" pitchFamily="34" charset="0"/>
              </a:rPr>
              <a:t>Oxford Reading Tree scheme – key words to be learned at each stage beginning with character names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Arial Rounded MT Bold" panose="020F0704030504030204" pitchFamily="34" charset="0"/>
              </a:rPr>
              <a:t>Wordless books to begin with supported by extended story reading sheet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Arial Rounded MT Bold" panose="020F0704030504030204" pitchFamily="34" charset="0"/>
              </a:rPr>
              <a:t>Oxfordowl.co.uk – audio/interactive books*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Arial Rounded MT Bold" panose="020F0704030504030204" pitchFamily="34" charset="0"/>
              </a:rPr>
              <a:t>Me-We-You approach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Arial Rounded MT Bold" panose="020F0704030504030204" pitchFamily="34" charset="0"/>
              </a:rPr>
              <a:t>Fry’s common words – a new set will be issued each term depending on your child’s pace of learning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Arial Rounded MT Bold" panose="020F0704030504030204" pitchFamily="34" charset="0"/>
              </a:rPr>
              <a:t>Active activities are encouraged to support word recognition in a fun way!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Arial Rounded MT Bold" panose="020F0704030504030204" pitchFamily="34" charset="0"/>
              </a:rPr>
              <a:t>Exposure to a range of fiction/non-fiction texts and environmental print</a:t>
            </a:r>
          </a:p>
          <a:p>
            <a:pPr marL="0" indent="0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097B01F6-7E15-4781-8D6A-000EA851D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81850" y="2457450"/>
            <a:ext cx="35814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27EB31-8C18-4299-ACC1-ABDD20368C1E}"/>
              </a:ext>
            </a:extLst>
          </p:cNvPr>
          <p:cNvSpPr txBox="1">
            <a:spLocks/>
          </p:cNvSpPr>
          <p:nvPr/>
        </p:nvSpPr>
        <p:spPr>
          <a:xfrm>
            <a:off x="666750" y="1296194"/>
            <a:ext cx="105156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4B44B0B-2EAF-4C2B-8C17-444673604911}"/>
              </a:ext>
            </a:extLst>
          </p:cNvPr>
          <p:cNvSpPr txBox="1">
            <a:spLocks/>
          </p:cNvSpPr>
          <p:nvPr/>
        </p:nvSpPr>
        <p:spPr>
          <a:xfrm>
            <a:off x="838200" y="1604963"/>
            <a:ext cx="10515600" cy="132556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46B6D01-A3E6-49F1-B9A2-545A9DCA7659}"/>
              </a:ext>
            </a:extLst>
          </p:cNvPr>
          <p:cNvSpPr txBox="1">
            <a:spLocks/>
          </p:cNvSpPr>
          <p:nvPr/>
        </p:nvSpPr>
        <p:spPr>
          <a:xfrm>
            <a:off x="666750" y="249238"/>
            <a:ext cx="10515600" cy="10469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Fine Motor Skills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85884-BF47-4C81-9CA4-DB0F236A01D5}"/>
              </a:ext>
            </a:extLst>
          </p:cNvPr>
          <p:cNvSpPr txBox="1">
            <a:spLocks/>
          </p:cNvSpPr>
          <p:nvPr/>
        </p:nvSpPr>
        <p:spPr>
          <a:xfrm>
            <a:off x="723900" y="1123950"/>
            <a:ext cx="10515600" cy="5484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Arial Rounded MT Bold" panose="020F0704030504030204" pitchFamily="34" charset="0"/>
              </a:rPr>
              <a:t>Small movements in wrists, hands and fingers which supports writing development, cutting skills and even assists in learning to toe shoe laces.</a:t>
            </a:r>
          </a:p>
          <a:p>
            <a:pPr marL="0" indent="0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Arial Rounded MT Bold" panose="020F0704030504030204" pitchFamily="34" charset="0"/>
              </a:rPr>
              <a:t>Ideas; </a:t>
            </a:r>
          </a:p>
          <a:p>
            <a:r>
              <a:rPr lang="en-GB" sz="2200" dirty="0">
                <a:latin typeface="Arial Rounded MT Bold" panose="020F0704030504030204" pitchFamily="34" charset="0"/>
              </a:rPr>
              <a:t>playdough activities, </a:t>
            </a:r>
          </a:p>
          <a:p>
            <a:r>
              <a:rPr lang="en-GB" sz="2200" dirty="0">
                <a:latin typeface="Arial Rounded MT Bold" panose="020F0704030504030204" pitchFamily="34" charset="0"/>
              </a:rPr>
              <a:t>cutting out,</a:t>
            </a:r>
          </a:p>
          <a:p>
            <a:r>
              <a:rPr lang="en-GB" sz="2200" dirty="0">
                <a:latin typeface="Arial Rounded MT Bold" panose="020F0704030504030204" pitchFamily="34" charset="0"/>
              </a:rPr>
              <a:t> colouring in, </a:t>
            </a:r>
          </a:p>
          <a:p>
            <a:r>
              <a:rPr lang="en-GB" sz="2200" dirty="0">
                <a:latin typeface="Arial Rounded MT Bold" panose="020F0704030504030204" pitchFamily="34" charset="0"/>
              </a:rPr>
              <a:t>pencil control paths*, </a:t>
            </a:r>
          </a:p>
          <a:p>
            <a:r>
              <a:rPr lang="en-GB" sz="2200" dirty="0">
                <a:latin typeface="Arial Rounded MT Bold" panose="020F0704030504030204" pitchFamily="34" charset="0"/>
              </a:rPr>
              <a:t>building bricks, </a:t>
            </a:r>
          </a:p>
          <a:p>
            <a:r>
              <a:rPr lang="en-GB" sz="2200" dirty="0">
                <a:latin typeface="Arial Rounded MT Bold" panose="020F0704030504030204" pitchFamily="34" charset="0"/>
              </a:rPr>
              <a:t>padlock keys, </a:t>
            </a:r>
          </a:p>
          <a:p>
            <a:r>
              <a:rPr lang="en-GB" sz="2200" dirty="0">
                <a:latin typeface="Arial Rounded MT Bold" panose="020F0704030504030204" pitchFamily="34" charset="0"/>
              </a:rPr>
              <a:t>finger painting,</a:t>
            </a:r>
          </a:p>
          <a:p>
            <a:r>
              <a:rPr lang="en-GB" sz="2200" dirty="0">
                <a:latin typeface="Arial Rounded MT Bold" panose="020F0704030504030204" pitchFamily="34" charset="0"/>
              </a:rPr>
              <a:t> squeezing sponges, </a:t>
            </a:r>
          </a:p>
          <a:p>
            <a:r>
              <a:rPr lang="en-GB" sz="2200" dirty="0">
                <a:latin typeface="Arial Rounded MT Bold" panose="020F0704030504030204" pitchFamily="34" charset="0"/>
              </a:rPr>
              <a:t>water play,</a:t>
            </a:r>
          </a:p>
          <a:p>
            <a:r>
              <a:rPr lang="en-GB" sz="2200" dirty="0">
                <a:latin typeface="Arial Rounded MT Bold" panose="020F0704030504030204" pitchFamily="34" charset="0"/>
              </a:rPr>
              <a:t> gardening. </a:t>
            </a:r>
          </a:p>
          <a:p>
            <a:pPr marL="0" indent="0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11" descr="A picture containing cup, drink, table, coffee&#10;&#10;Description automatically generated">
            <a:extLst>
              <a:ext uri="{FF2B5EF4-FFF2-40B4-BE49-F238E27FC236}">
                <a16:creationId xmlns:a16="http://schemas.microsoft.com/office/drawing/2014/main" id="{B73A501F-9540-4C70-97EC-9F6F29A03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67300" y="2018506"/>
            <a:ext cx="2057400" cy="20574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DAB5C78-6BD2-42AE-9271-D1F3493D3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36894" y="2022087"/>
            <a:ext cx="1408399" cy="2150228"/>
          </a:xfrm>
          <a:prstGeom prst="rect">
            <a:avLst/>
          </a:prstGeom>
        </p:spPr>
      </p:pic>
      <p:pic>
        <p:nvPicPr>
          <p:cNvPr id="16" name="Picture 15" descr="A picture containing LEGO, toy, table&#10;&#10;Description automatically generated">
            <a:extLst>
              <a:ext uri="{FF2B5EF4-FFF2-40B4-BE49-F238E27FC236}">
                <a16:creationId xmlns:a16="http://schemas.microsoft.com/office/drawing/2014/main" id="{17EB0901-9E76-42BC-BE40-9E097C913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245293" y="4701322"/>
            <a:ext cx="2306504" cy="1573867"/>
          </a:xfrm>
          <a:prstGeom prst="rect">
            <a:avLst/>
          </a:prstGeom>
        </p:spPr>
      </p:pic>
      <p:pic>
        <p:nvPicPr>
          <p:cNvPr id="19" name="Picture 18" descr="A picture containing indoor, person, writing implement&#10;&#10;Description automatically generated">
            <a:extLst>
              <a:ext uri="{FF2B5EF4-FFF2-40B4-BE49-F238E27FC236}">
                <a16:creationId xmlns:a16="http://schemas.microsoft.com/office/drawing/2014/main" id="{3E631924-6BA0-4423-8981-7045DD767D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022810" y="4505888"/>
            <a:ext cx="3182731" cy="2111835"/>
          </a:xfrm>
          <a:prstGeom prst="rect">
            <a:avLst/>
          </a:prstGeom>
        </p:spPr>
      </p:pic>
      <p:pic>
        <p:nvPicPr>
          <p:cNvPr id="22" name="Picture 21" descr="A person holding a plant in a garden&#10;&#10;Description automatically generated">
            <a:extLst>
              <a:ext uri="{FF2B5EF4-FFF2-40B4-BE49-F238E27FC236}">
                <a16:creationId xmlns:a16="http://schemas.microsoft.com/office/drawing/2014/main" id="{2EEDF5F1-88C2-4BCF-9326-0BB657C115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556407" y="2361545"/>
            <a:ext cx="2095807" cy="1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763</Words>
  <Application>Microsoft Office PowerPoint</Application>
  <PresentationFormat>Widescreen</PresentationFormat>
  <Paragraphs>118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Wingdings</vt:lpstr>
      <vt:lpstr>Office Theme</vt:lpstr>
      <vt:lpstr>Supporting Your Child’s Learning</vt:lpstr>
      <vt:lpstr>Gym Kits </vt:lpstr>
      <vt:lpstr>Lunch/Snacks </vt:lpstr>
      <vt:lpstr>Home-time </vt:lpstr>
      <vt:lpstr>PowerPoint Presentation</vt:lpstr>
      <vt:lpstr>Literacy – Phonological Awareness  </vt:lpstr>
      <vt:lpstr>Literacy – Phonemes </vt:lpstr>
      <vt:lpstr>Sight Vocabulary &amp; Reading Books </vt:lpstr>
      <vt:lpstr>PowerPoint Presentation</vt:lpstr>
      <vt:lpstr>PowerPoint Presentation</vt:lpstr>
      <vt:lpstr>Writing Progression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 Parent Workshop</dc:title>
  <dc:creator>Adriana Vettese</dc:creator>
  <cp:lastModifiedBy>Adriana Vettese</cp:lastModifiedBy>
  <cp:revision>59</cp:revision>
  <dcterms:created xsi:type="dcterms:W3CDTF">2017-09-26T20:09:35Z</dcterms:created>
  <dcterms:modified xsi:type="dcterms:W3CDTF">2019-08-21T20:45:42Z</dcterms:modified>
</cp:coreProperties>
</file>